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3" r:id="rId5"/>
    <p:sldId id="280" r:id="rId6"/>
    <p:sldId id="281" r:id="rId7"/>
    <p:sldId id="282" r:id="rId8"/>
    <p:sldId id="283" r:id="rId9"/>
    <p:sldId id="284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kom" id="{E75E278A-FF0E-49A4-B170-79828D63BBAD}">
          <p14:sldIdLst>
            <p14:sldId id="273"/>
          </p14:sldIdLst>
        </p14:section>
        <p14:section name="Standaard pagina" id="{B9B51309-D148-4332-87C2-07BE32FBCA3B}">
          <p14:sldIdLst>
            <p14:sldId id="280"/>
            <p14:sldId id="281"/>
            <p14:sldId id="282"/>
            <p14:sldId id="283"/>
            <p14:sldId id="284"/>
          </p14:sldIdLst>
        </p14:section>
        <p14:section name="Vaste einddia" id="{A68ACBD1-9E52-4E10-A1CF-F7DAE33C4559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E5B"/>
    <a:srgbClr val="42F7AC"/>
    <a:srgbClr val="B1EDE8"/>
    <a:srgbClr val="F4F2E6"/>
    <a:srgbClr val="3D387D"/>
    <a:srgbClr val="EBEBEB"/>
    <a:srgbClr val="F8F8F8"/>
    <a:srgbClr val="D24726"/>
    <a:srgbClr val="D2B4A6"/>
    <a:srgbClr val="734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9" autoAdjust="0"/>
    <p:restoredTop sz="86447" autoAdjust="0"/>
  </p:normalViewPr>
  <p:slideViewPr>
    <p:cSldViewPr snapToGrid="0">
      <p:cViewPr varScale="1">
        <p:scale>
          <a:sx n="114" d="100"/>
          <a:sy n="114" d="100"/>
        </p:scale>
        <p:origin x="78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34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FD8657-D98E-FC42-A24D-4BB1D2027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05DA-186E-5B43-B6A0-1F5B3FA0A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4E21-E0BF-6B4A-B09B-B61201E9ED3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1889-75D2-6548-80A9-1D89E0B16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4D27C-45FB-334D-84F0-AFA673786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FEC32-0455-DD4E-82B2-FD038F51DF3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538EFE-4CD2-8946-93B1-24C2B5C2DF9D}"/>
              </a:ext>
            </a:extLst>
          </p:cNvPr>
          <p:cNvSpPr/>
          <p:nvPr userDrawn="1"/>
        </p:nvSpPr>
        <p:spPr>
          <a:xfrm rot="-600000">
            <a:off x="1611592" y="6043067"/>
            <a:ext cx="7535442" cy="1530910"/>
          </a:xfrm>
          <a:prstGeom prst="roundRect">
            <a:avLst>
              <a:gd name="adj" fmla="val 16358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8689983-030D-DE43-9D36-9837FA95BF47}"/>
              </a:ext>
            </a:extLst>
          </p:cNvPr>
          <p:cNvSpPr/>
          <p:nvPr userDrawn="1"/>
        </p:nvSpPr>
        <p:spPr>
          <a:xfrm rot="-600000">
            <a:off x="8657286" y="4289825"/>
            <a:ext cx="4356933" cy="2989662"/>
          </a:xfrm>
          <a:prstGeom prst="roundRect">
            <a:avLst>
              <a:gd name="adj" fmla="val 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B105E6-EA8B-CB4D-83F1-EC6E1F6BDA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644" y="4699000"/>
            <a:ext cx="2781531" cy="161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457A10-85C0-D64B-8AB0-71DB922ED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110" y="5382437"/>
            <a:ext cx="2100934" cy="121633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5C1E9EC-960F-364B-A222-93C8608EA6F1}"/>
              </a:ext>
            </a:extLst>
          </p:cNvPr>
          <p:cNvSpPr txBox="1">
            <a:spLocks/>
          </p:cNvSpPr>
          <p:nvPr userDrawn="1"/>
        </p:nvSpPr>
        <p:spPr>
          <a:xfrm>
            <a:off x="1289597" y="6409359"/>
            <a:ext cx="3276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rgbClr val="211E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 err="1">
                <a:latin typeface="Century Gothic" panose="020B0502020202020204" pitchFamily="34" charset="0"/>
              </a:rPr>
              <a:t>Samen</a:t>
            </a:r>
            <a:r>
              <a:rPr lang="en-US" sz="900" b="1" i="0" dirty="0">
                <a:latin typeface="Century Gothic" panose="020B0502020202020204" pitchFamily="34" charset="0"/>
              </a:rPr>
              <a:t> </a:t>
            </a:r>
            <a:r>
              <a:rPr lang="en-US" sz="900" b="1" i="0" dirty="0" err="1">
                <a:latin typeface="Century Gothic" panose="020B0502020202020204" pitchFamily="34" charset="0"/>
              </a:rPr>
              <a:t>werken</a:t>
            </a:r>
            <a:r>
              <a:rPr lang="en-US" sz="900" b="1" i="0" dirty="0">
                <a:latin typeface="Century Gothic" panose="020B0502020202020204" pitchFamily="34" charset="0"/>
              </a:rPr>
              <a:t> </a:t>
            </a:r>
            <a:r>
              <a:rPr lang="en-US" sz="900" b="1" i="0" dirty="0" err="1">
                <a:latin typeface="Century Gothic" panose="020B0502020202020204" pitchFamily="34" charset="0"/>
              </a:rPr>
              <a:t>aan</a:t>
            </a:r>
            <a:r>
              <a:rPr lang="en-US" sz="900" b="1" i="0" dirty="0">
                <a:latin typeface="Century Gothic" panose="020B0502020202020204" pitchFamily="34" charset="0"/>
              </a:rPr>
              <a:t> de </a:t>
            </a:r>
            <a:r>
              <a:rPr lang="en-US" sz="900" b="1" i="0" dirty="0" err="1">
                <a:latin typeface="Century Gothic" panose="020B0502020202020204" pitchFamily="34" charset="0"/>
              </a:rPr>
              <a:t>toekomst</a:t>
            </a:r>
            <a:endParaRPr lang="en-US" sz="900" b="1" i="0" dirty="0">
              <a:latin typeface="Century Gothic" panose="020B0502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C3826E1-5F03-8D45-9C4D-1E8510F0FCD8}"/>
              </a:ext>
            </a:extLst>
          </p:cNvPr>
          <p:cNvSpPr/>
          <p:nvPr userDrawn="1"/>
        </p:nvSpPr>
        <p:spPr>
          <a:xfrm rot="-600000">
            <a:off x="-684322" y="-996973"/>
            <a:ext cx="12352872" cy="2445812"/>
          </a:xfrm>
          <a:prstGeom prst="roundRect">
            <a:avLst>
              <a:gd name="adj" fmla="val 11674"/>
            </a:avLst>
          </a:prstGeom>
          <a:solidFill>
            <a:srgbClr val="B1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6757"/>
            <a:ext cx="10290243" cy="1208868"/>
          </a:xfr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90242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C4C42AC-7634-544F-AF02-748FC584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409358"/>
            <a:ext cx="439821" cy="365125"/>
          </a:xfrm>
        </p:spPr>
        <p:txBody>
          <a:bodyPr lIns="0" tIns="0" rIns="0" bIns="0" anchor="t" anchorCtr="0"/>
          <a:lstStyle>
            <a:lvl1pPr algn="l">
              <a:defRPr sz="9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rot="21000000">
            <a:off x="920346" y="726756"/>
            <a:ext cx="8249503" cy="278261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Workshop</a:t>
            </a:r>
            <a:b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Allesuitjezelf.nl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4B572-BABB-1840-BC17-8CA1353D8906}"/>
              </a:ext>
            </a:extLst>
          </p:cNvPr>
          <p:cNvSpPr txBox="1"/>
          <p:nvPr/>
        </p:nvSpPr>
        <p:spPr>
          <a:xfrm>
            <a:off x="4974336" y="8814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1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Over Allesuitjezelf.nl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Dé website voor gemeenteprofessionals die alles uit zichzelf willen halen: uit hun vak of uit hun loopbaan.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De maatschappij verandert snel, dus ook het werk bij een gemeente. Weet jij wat er speelt?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Waar sta jij in jouw loopbaanontwikkeling? Verken jouw kansen op allesuitjezelf.nl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Kom zelf in actie: volg een online </a:t>
            </a:r>
            <a:r>
              <a:rPr lang="nl-NL" sz="2000" dirty="0" err="1"/>
              <a:t>webinar</a:t>
            </a:r>
            <a:r>
              <a:rPr lang="nl-NL" sz="2000" dirty="0"/>
              <a:t> of cursus, lees verhalen van collega’s of zoek contact met loopbaanadviseur van jouw gemeente.</a:t>
            </a:r>
          </a:p>
        </p:txBody>
      </p:sp>
    </p:spTree>
    <p:extLst>
      <p:ext uri="{BB962C8B-B14F-4D97-AF65-F5344CB8AC3E}">
        <p14:creationId xmlns:p14="http://schemas.microsoft.com/office/powerpoint/2010/main" val="271773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Hoe </a:t>
            </a:r>
            <a:r>
              <a:rPr lang="en-US" sz="4400" dirty="0" err="1"/>
              <a:t>werkt</a:t>
            </a:r>
            <a:r>
              <a:rPr lang="en-US" sz="4400" dirty="0"/>
              <a:t> het?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account is gratis beschikbaar zolang je bij de gemeente (of samenwerkingsorganisatie) werkt.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de site gebruiken in je eigen tijd of op het werk.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Het is veilig en persoonlijk. Niemand kan zomaar bij jouw gegevens. Jij bepaalt zelf of je iets wilt delen met een collega, leidinggevende of loopbaanadviseur.</a:t>
            </a:r>
          </a:p>
        </p:txBody>
      </p:sp>
    </p:spTree>
    <p:extLst>
      <p:ext uri="{BB962C8B-B14F-4D97-AF65-F5344CB8AC3E}">
        <p14:creationId xmlns:p14="http://schemas.microsoft.com/office/powerpoint/2010/main" val="16360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Wat is </a:t>
            </a:r>
            <a:r>
              <a:rPr lang="en-US" sz="4400" dirty="0" err="1"/>
              <a:t>er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vinden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89" y="1750124"/>
            <a:ext cx="10290242" cy="4351338"/>
          </a:xfrm>
        </p:spPr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Tools voor jouw eigen loopbaan: Arbeidsmarktscan en Talentspiegel.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Meer dan 5000 beroepen en opleidingen in beeld.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Meer dan 25 e-</a:t>
            </a:r>
            <a:r>
              <a:rPr lang="nl-NL" sz="2000" dirty="0" err="1"/>
              <a:t>learnings</a:t>
            </a:r>
            <a:r>
              <a:rPr lang="nl-NL" sz="2000" dirty="0"/>
              <a:t>, cursussen en webinars om zelfstandig te doen.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E-books om te lezen.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Ervaringsverhalen van collega’s om jou te inspireren.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Overzicht van gemeentelijke loopbaanadviseurs en coaches die jou verder kunnen helpen.</a:t>
            </a:r>
          </a:p>
        </p:txBody>
      </p:sp>
    </p:spTree>
    <p:extLst>
      <p:ext uri="{BB962C8B-B14F-4D97-AF65-F5344CB8AC3E}">
        <p14:creationId xmlns:p14="http://schemas.microsoft.com/office/powerpoint/2010/main" val="86320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Hoe </a:t>
            </a:r>
            <a:r>
              <a:rPr lang="en-US" sz="4400" dirty="0" err="1"/>
              <a:t>gebruik</a:t>
            </a:r>
            <a:r>
              <a:rPr lang="en-US" sz="4400" dirty="0"/>
              <a:t> je het?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heel gericht zoeken: bijvoorbeeld hoe schrijf ik een sollicitatiebrief, cursus </a:t>
            </a:r>
            <a:r>
              <a:rPr lang="nl-NL" sz="2000" dirty="0" err="1"/>
              <a:t>excel</a:t>
            </a:r>
            <a:r>
              <a:rPr lang="nl-NL" sz="2000" dirty="0"/>
              <a:t>, reorganisatie wat nu?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ook ‘grasduinen’, klik op verschillende onderwerpen en ‘tegels’ en kijk waar je op uitkomt.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kunt ook inspiratie opdoen via de ervaringen van anderen, bekijk de filmpjes of lees interviews.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r>
              <a:rPr lang="nl-NL" sz="2000" dirty="0"/>
              <a:t>Je krijgt een persoonlijke omgeving waarin je zelf een actielijst bijhoudt en jouw interesses instelt. </a:t>
            </a:r>
          </a:p>
          <a:p>
            <a:pPr marL="457200" indent="-457200" defTabSz="502412">
              <a:spcBef>
                <a:spcPts val="0"/>
              </a:spcBef>
              <a:buFont typeface="Arial" panose="020B0604020202020204" pitchFamily="34" charset="0"/>
              <a:buChar char="•"/>
              <a:defRPr sz="2752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6776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Zelf</a:t>
            </a:r>
            <a:r>
              <a:rPr lang="en-US" sz="4400" dirty="0"/>
              <a:t> </a:t>
            </a:r>
            <a:r>
              <a:rPr lang="en-US" sz="4400" dirty="0" err="1"/>
              <a:t>aan</a:t>
            </a:r>
            <a:r>
              <a:rPr lang="en-US" sz="4400" dirty="0"/>
              <a:t> de slag!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AC0A464-20AF-400E-B240-1676E1FA45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93" t="15535" r="28716" b="12416"/>
          <a:stretch/>
        </p:blipFill>
        <p:spPr>
          <a:xfrm>
            <a:off x="3843441" y="1825625"/>
            <a:ext cx="4505117" cy="42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1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DBF8E7B-0327-1D40-862F-F0347992BC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8651E2-FD01-6F4B-9797-4071DB60E40A}"/>
              </a:ext>
            </a:extLst>
          </p:cNvPr>
          <p:cNvGrpSpPr/>
          <p:nvPr/>
        </p:nvGrpSpPr>
        <p:grpSpPr>
          <a:xfrm>
            <a:off x="1819686" y="556015"/>
            <a:ext cx="4141695" cy="2739211"/>
            <a:chOff x="1819686" y="556015"/>
            <a:chExt cx="4141695" cy="27392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A830C5-53DF-3740-9026-5ECDD93E4120}"/>
                </a:ext>
              </a:extLst>
            </p:cNvPr>
            <p:cNvSpPr txBox="1"/>
            <p:nvPr/>
          </p:nvSpPr>
          <p:spPr>
            <a:xfrm>
              <a:off x="1819686" y="556015"/>
              <a:ext cx="4141695" cy="27392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Fluwelen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Burgwal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58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Postbus 11560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2502 AN Den Haag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070 763 00 30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secretariaat@aeno.nl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www.aeno.nl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25815F-ED18-1B4E-8E52-25B5E23FB600}"/>
                </a:ext>
              </a:extLst>
            </p:cNvPr>
            <p:cNvCxnSpPr>
              <a:cxnSpLocks/>
            </p:cNvCxnSpPr>
            <p:nvPr/>
          </p:nvCxnSpPr>
          <p:spPr>
            <a:xfrm>
              <a:off x="1819686" y="3021447"/>
              <a:ext cx="1632054" cy="0"/>
            </a:xfrm>
            <a:prstGeom prst="line">
              <a:avLst/>
            </a:prstGeom>
            <a:ln w="12700">
              <a:solidFill>
                <a:srgbClr val="42F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361EBE2-D33D-A744-A213-D8290CA80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0" y="4530118"/>
            <a:ext cx="3160483" cy="19921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94FB-72E9-2940-AE94-63AAD3ED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A&amp;O blau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PPT2016-TakeATourTemplate-Revised2018Feb.potx" id="{F31BF39D-3D32-47FC-BFF2-1B27195AA4EF}" vid="{4B0EA534-3CB1-4DB9-8EE1-8E35FBC6C0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D6D5B3507F554395C5A02ED66EC4BB" ma:contentTypeVersion="0" ma:contentTypeDescription="Een nieuw document maken." ma:contentTypeScope="" ma:versionID="f75aa07d3e1723af6d9dc1ac4872ef2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3c4b56ff7e697abb545f3d57e0ea7a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9D3EB6-7A84-44FD-A211-E53EC983E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3513FE-EA6A-4E80-9398-960A2302E0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97038E-6138-4D3F-B876-2F903B17D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247</TotalTime>
  <Words>323</Words>
  <Application>Microsoft Office PowerPoint</Application>
  <PresentationFormat>Breedbeeld</PresentationFormat>
  <Paragraphs>34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WelcomeDoc</vt:lpstr>
      <vt:lpstr>Workshop Allesuitjezelf.nl</vt:lpstr>
      <vt:lpstr>Over Allesuitjezelf.nl</vt:lpstr>
      <vt:lpstr>Hoe werkt het?</vt:lpstr>
      <vt:lpstr>Wat is er te vinden?</vt:lpstr>
      <vt:lpstr>Hoe gebruik je het?</vt:lpstr>
      <vt:lpstr>Zelf aan de slag!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 for Mac</dc:title>
  <dc:subject/>
  <dc:creator>Nicolet Dikkema</dc:creator>
  <cp:keywords/>
  <dc:description/>
  <cp:lastModifiedBy>Annemarie Schrijen</cp:lastModifiedBy>
  <cp:revision>30</cp:revision>
  <dcterms:created xsi:type="dcterms:W3CDTF">2019-01-15T13:17:09Z</dcterms:created>
  <dcterms:modified xsi:type="dcterms:W3CDTF">2021-03-25T12:04:26Z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0x01010070D6D5B3507F554395C5A02ED66EC4BB</vt:lpwstr>
  </property>
</Properties>
</file>